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77" r:id="rId2"/>
    <p:sldId id="278" r:id="rId3"/>
    <p:sldId id="282" r:id="rId4"/>
    <p:sldId id="279" r:id="rId5"/>
    <p:sldId id="280" r:id="rId6"/>
    <p:sldId id="28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21"/>
    <p:restoredTop sz="86129" autoAdjust="0"/>
  </p:normalViewPr>
  <p:slideViewPr>
    <p:cSldViewPr snapToGrid="0" snapToObjects="1">
      <p:cViewPr>
        <p:scale>
          <a:sx n="90" d="100"/>
          <a:sy n="90" d="100"/>
        </p:scale>
        <p:origin x="176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tiff>
</file>

<file path=ppt/media/image13.tiff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CD30D1-2D7D-43CE-9502-7A9EA77FF118}" type="datetimeFigureOut">
              <a:rPr lang="en-US" smtClean="0"/>
              <a:t>6/11/19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954BCF-E8B7-4A4A-A5A0-A479ADBA5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38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7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192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666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29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1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056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18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869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64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789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121B4-ECEF-D743-B0A4-227D8E490EB3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28AF8-123C-F049-A8D8-8FDCCCCA6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11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mailto:foleyj10@wpunj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leylab.github.io/" TargetMode="External"/><Relationship Id="rId5" Type="http://schemas.openxmlformats.org/officeDocument/2006/relationships/hyperlink" Target="https://foleylab.github.io/wptherml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171949" y="162257"/>
            <a:ext cx="5132362" cy="65937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427" y="226606"/>
            <a:ext cx="2661892" cy="234527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105" y="-542478"/>
            <a:ext cx="3763530" cy="3770796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891533" y="451035"/>
            <a:ext cx="25197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2">
                    <a:lumMod val="25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@Foley_Lab</a:t>
            </a:r>
          </a:p>
        </p:txBody>
      </p:sp>
      <p:pic>
        <p:nvPicPr>
          <p:cNvPr id="14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01" y="2357569"/>
            <a:ext cx="5448376" cy="40848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B6B5FC-79E8-304B-BD30-23C1D844A2F4}"/>
              </a:ext>
            </a:extLst>
          </p:cNvPr>
          <p:cNvSpPr txBox="1"/>
          <p:nvPr/>
        </p:nvSpPr>
        <p:spPr>
          <a:xfrm>
            <a:off x="9045317" y="2621747"/>
            <a:ext cx="3757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hlinkClick r:id="rId5"/>
              </a:rPr>
              <a:t>https://foleylab.github.io/wptherml/</a:t>
            </a:r>
            <a:endParaRPr lang="en-US" sz="14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301236" y="4096533"/>
            <a:ext cx="4950316" cy="79640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Jay Foley</a:t>
            </a:r>
            <a:br>
              <a:rPr lang="en-US" sz="24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</a:br>
            <a:r>
              <a:rPr lang="en-US" sz="24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Assistant Professor</a:t>
            </a:r>
            <a:br>
              <a:rPr lang="en-US" sz="24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</a:br>
            <a:r>
              <a:rPr lang="en-US" sz="24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Department of Chemistry</a:t>
            </a:r>
            <a:br>
              <a:rPr lang="en-US" sz="24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</a:br>
            <a:r>
              <a:rPr lang="en-US" sz="24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William Paterson University</a:t>
            </a:r>
            <a:br>
              <a:rPr lang="en-US" sz="24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</a:br>
            <a:endParaRPr lang="en-US" sz="2400" kern="12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301236" y="4892933"/>
            <a:ext cx="595866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Argonne National Laboratory</a:t>
            </a:r>
            <a:r>
              <a:rPr lang="en-US" sz="2000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 </a:t>
            </a:r>
          </a:p>
          <a:p>
            <a:r>
              <a:rPr lang="en-US" sz="2000" dirty="0">
                <a:latin typeface="Arial Unicode MS" charset="0"/>
                <a:ea typeface="Arial Unicode MS" charset="0"/>
                <a:cs typeface="Arial Unicode MS" charset="0"/>
              </a:rPr>
              <a:t>Postdoctoral Fellow 2012-2015</a:t>
            </a:r>
          </a:p>
          <a:p>
            <a:r>
              <a:rPr lang="en-US" sz="20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The University of Chicago</a:t>
            </a:r>
            <a:r>
              <a:rPr lang="en-US" sz="2000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 </a:t>
            </a:r>
          </a:p>
          <a:p>
            <a:r>
              <a:rPr lang="en-US" sz="2000" dirty="0">
                <a:latin typeface="Arial Unicode MS" charset="0"/>
                <a:ea typeface="Arial Unicode MS" charset="0"/>
                <a:cs typeface="Arial Unicode MS" charset="0"/>
              </a:rPr>
              <a:t>Ph.D. in Physical/Theoretical Chemistry 2007-2012</a:t>
            </a:r>
          </a:p>
          <a:p>
            <a:r>
              <a:rPr lang="en-US" sz="2000" b="1" dirty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Georgia Institute of Technology </a:t>
            </a:r>
          </a:p>
          <a:p>
            <a:r>
              <a:rPr lang="en-US" sz="2000" dirty="0">
                <a:latin typeface="Arial Unicode MS" charset="0"/>
                <a:ea typeface="Arial Unicode MS" charset="0"/>
                <a:cs typeface="Arial Unicode MS" charset="0"/>
              </a:rPr>
              <a:t>B.S. in Chemistry 2006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319C01-CBEA-1C42-8B81-1713541CD8D8}"/>
              </a:ext>
            </a:extLst>
          </p:cNvPr>
          <p:cNvSpPr txBox="1"/>
          <p:nvPr/>
        </p:nvSpPr>
        <p:spPr>
          <a:xfrm>
            <a:off x="1990736" y="1086362"/>
            <a:ext cx="2583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https://foleylab.github.io</a:t>
            </a:r>
            <a:r>
              <a:rPr lang="en-US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F78EAC-6A38-DA43-B5A2-FA0930777828}"/>
              </a:ext>
            </a:extLst>
          </p:cNvPr>
          <p:cNvSpPr txBox="1"/>
          <p:nvPr/>
        </p:nvSpPr>
        <p:spPr>
          <a:xfrm>
            <a:off x="2154244" y="1528128"/>
            <a:ext cx="2583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foleyj10@wpunj.edu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1957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5BA32F-1628-6842-B168-A534220DA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42" y="1165444"/>
            <a:ext cx="5489306" cy="51700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94D326-A766-EE4E-BEBA-4024D78C60D4}"/>
              </a:ext>
            </a:extLst>
          </p:cNvPr>
          <p:cNvSpPr txBox="1"/>
          <p:nvPr/>
        </p:nvSpPr>
        <p:spPr>
          <a:xfrm>
            <a:off x="2661557" y="342900"/>
            <a:ext cx="8523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Brief overview of molecular dynamics simulations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933A8-1E7D-BD47-BBC5-546990A231EF}"/>
              </a:ext>
            </a:extLst>
          </p:cNvPr>
          <p:cNvSpPr txBox="1"/>
          <p:nvPr/>
        </p:nvSpPr>
        <p:spPr>
          <a:xfrm>
            <a:off x="6319157" y="1220545"/>
            <a:ext cx="5143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Newton’s equations are numerically integrated for a system of </a:t>
            </a:r>
            <a:r>
              <a:rPr lang="en-US" sz="2400" b="1" i="1" dirty="0">
                <a:solidFill>
                  <a:srgbClr val="7030A0"/>
                </a:solidFill>
              </a:rPr>
              <a:t>N</a:t>
            </a:r>
            <a:r>
              <a:rPr lang="en-US" sz="2400" b="1" dirty="0">
                <a:solidFill>
                  <a:srgbClr val="7030A0"/>
                </a:solidFill>
              </a:rPr>
              <a:t> particles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15FA48B-4AFB-0D4F-9734-E719DA4DB175}"/>
                  </a:ext>
                </a:extLst>
              </p:cNvPr>
              <p:cNvSpPr txBox="1"/>
              <p:nvPr/>
            </p:nvSpPr>
            <p:spPr>
              <a:xfrm>
                <a:off x="6656959" y="2579914"/>
                <a:ext cx="3891298" cy="64928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</m:den>
                      </m:f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15FA48B-4AFB-0D4F-9734-E719DA4DB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6959" y="2579914"/>
                <a:ext cx="3891298" cy="649280"/>
              </a:xfrm>
              <a:prstGeom prst="rect">
                <a:avLst/>
              </a:prstGeom>
              <a:blipFill>
                <a:blip r:embed="rId3"/>
                <a:stretch>
                  <a:fillRect t="-3846"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D653B37-44E4-E149-82EF-0CB7E120D77F}"/>
                  </a:ext>
                </a:extLst>
              </p:cNvPr>
              <p:cNvSpPr txBox="1"/>
              <p:nvPr/>
            </p:nvSpPr>
            <p:spPr>
              <a:xfrm>
                <a:off x="6096000" y="3610624"/>
                <a:ext cx="5366657" cy="57618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𝑑𝑡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D653B37-44E4-E149-82EF-0CB7E120D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3610624"/>
                <a:ext cx="5366657" cy="576183"/>
              </a:xfrm>
              <a:prstGeom prst="rect">
                <a:avLst/>
              </a:prstGeom>
              <a:blipFill>
                <a:blip r:embed="rId4"/>
                <a:stretch>
                  <a:fillRect b="-127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F1A3968-216B-CB43-990F-F13C68020187}"/>
                  </a:ext>
                </a:extLst>
              </p:cNvPr>
              <p:cNvSpPr txBox="1"/>
              <p:nvPr/>
            </p:nvSpPr>
            <p:spPr>
              <a:xfrm>
                <a:off x="6095999" y="4568237"/>
                <a:ext cx="5366657" cy="57618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F1A3968-216B-CB43-990F-F13C680201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5999" y="4568237"/>
                <a:ext cx="5366657" cy="576183"/>
              </a:xfrm>
              <a:prstGeom prst="rect">
                <a:avLst/>
              </a:prstGeom>
              <a:blipFill>
                <a:blip r:embed="rId5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1665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70C360-0DC2-BC4F-A339-F11AC86FEE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3050" y="1839913"/>
            <a:ext cx="8739964" cy="48211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65934E-5F08-574B-8A03-FDDCF66981AA}"/>
              </a:ext>
            </a:extLst>
          </p:cNvPr>
          <p:cNvSpPr txBox="1"/>
          <p:nvPr/>
        </p:nvSpPr>
        <p:spPr>
          <a:xfrm>
            <a:off x="2490107" y="471488"/>
            <a:ext cx="8523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molecular dynamics simulation in a flow chart</a:t>
            </a:r>
          </a:p>
        </p:txBody>
      </p:sp>
    </p:spTree>
    <p:extLst>
      <p:ext uri="{BB962C8B-B14F-4D97-AF65-F5344CB8AC3E}">
        <p14:creationId xmlns:p14="http://schemas.microsoft.com/office/powerpoint/2010/main" val="1900449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5BA32F-1628-6842-B168-A534220DA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42" y="1165444"/>
            <a:ext cx="5489306" cy="51700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94D326-A766-EE4E-BEBA-4024D78C60D4}"/>
              </a:ext>
            </a:extLst>
          </p:cNvPr>
          <p:cNvSpPr txBox="1"/>
          <p:nvPr/>
        </p:nvSpPr>
        <p:spPr>
          <a:xfrm>
            <a:off x="2661557" y="342900"/>
            <a:ext cx="8523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This is how we know things are classical!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933A8-1E7D-BD47-BBC5-546990A231EF}"/>
              </a:ext>
            </a:extLst>
          </p:cNvPr>
          <p:cNvSpPr txBox="1"/>
          <p:nvPr/>
        </p:nvSpPr>
        <p:spPr>
          <a:xfrm>
            <a:off x="6095999" y="1138982"/>
            <a:ext cx="5676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Instantaneous position and velocity/momentum of all particles are the quantities that are directly simulated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15FA48B-4AFB-0D4F-9734-E719DA4DB175}"/>
                  </a:ext>
                </a:extLst>
              </p:cNvPr>
              <p:cNvSpPr txBox="1"/>
              <p:nvPr/>
            </p:nvSpPr>
            <p:spPr>
              <a:xfrm>
                <a:off x="6656959" y="2579914"/>
                <a:ext cx="3891298" cy="64928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</m:den>
                      </m:f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15FA48B-4AFB-0D4F-9734-E719DA4DB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6959" y="2579914"/>
                <a:ext cx="3891298" cy="649280"/>
              </a:xfrm>
              <a:prstGeom prst="rect">
                <a:avLst/>
              </a:prstGeom>
              <a:blipFill>
                <a:blip r:embed="rId3"/>
                <a:stretch>
                  <a:fillRect t="-3846"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D653B37-44E4-E149-82EF-0CB7E120D77F}"/>
                  </a:ext>
                </a:extLst>
              </p:cNvPr>
              <p:cNvSpPr txBox="1"/>
              <p:nvPr/>
            </p:nvSpPr>
            <p:spPr>
              <a:xfrm>
                <a:off x="6096000" y="3610624"/>
                <a:ext cx="5366657" cy="576183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𝑑𝑡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D653B37-44E4-E149-82EF-0CB7E120D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3610624"/>
                <a:ext cx="5366657" cy="576183"/>
              </a:xfrm>
              <a:prstGeom prst="rect">
                <a:avLst/>
              </a:prstGeom>
              <a:blipFill>
                <a:blip r:embed="rId4"/>
                <a:stretch>
                  <a:fillRect b="-10417"/>
                </a:stretch>
              </a:blipFill>
              <a:ln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F1A3968-216B-CB43-990F-F13C68020187}"/>
                  </a:ext>
                </a:extLst>
              </p:cNvPr>
              <p:cNvSpPr txBox="1"/>
              <p:nvPr/>
            </p:nvSpPr>
            <p:spPr>
              <a:xfrm>
                <a:off x="6095999" y="4568237"/>
                <a:ext cx="5366657" cy="576183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F1A3968-216B-CB43-990F-F13C680201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5999" y="4568237"/>
                <a:ext cx="5366657" cy="576183"/>
              </a:xfrm>
              <a:prstGeom prst="rect">
                <a:avLst/>
              </a:prstGeom>
              <a:blipFill>
                <a:blip r:embed="rId5"/>
                <a:stretch>
                  <a:fillRect b="-13043"/>
                </a:stretch>
              </a:blipFill>
              <a:ln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64730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894D326-A766-EE4E-BEBA-4024D78C60D4}"/>
              </a:ext>
            </a:extLst>
          </p:cNvPr>
          <p:cNvSpPr txBox="1"/>
          <p:nvPr/>
        </p:nvSpPr>
        <p:spPr>
          <a:xfrm>
            <a:off x="367393" y="315895"/>
            <a:ext cx="10419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The potential governs the forces, and by extension, the dynamics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933A8-1E7D-BD47-BBC5-546990A231EF}"/>
              </a:ext>
            </a:extLst>
          </p:cNvPr>
          <p:cNvSpPr txBox="1"/>
          <p:nvPr/>
        </p:nvSpPr>
        <p:spPr>
          <a:xfrm>
            <a:off x="6029326" y="1910220"/>
            <a:ext cx="565785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Potential/Force Field can be derived in a number of ways:</a:t>
            </a:r>
          </a:p>
          <a:p>
            <a:endParaRPr lang="en-US" sz="2400" b="1" dirty="0">
              <a:solidFill>
                <a:srgbClr val="7030A0"/>
              </a:solidFill>
            </a:endParaRPr>
          </a:p>
          <a:p>
            <a:pPr marL="457200" indent="-457200">
              <a:buAutoNum type="alphaLcParenBoth"/>
            </a:pPr>
            <a:r>
              <a:rPr lang="en-US" sz="2400" b="1" dirty="0">
                <a:solidFill>
                  <a:srgbClr val="7030A0"/>
                </a:solidFill>
              </a:rPr>
              <a:t>Model functions (e.g. Lennard-Jones, Morse) with parameters extracted from experimental observables, </a:t>
            </a:r>
            <a:r>
              <a:rPr lang="en-US" sz="2400" b="1" i="1" dirty="0">
                <a:solidFill>
                  <a:srgbClr val="7030A0"/>
                </a:solidFill>
              </a:rPr>
              <a:t>ab initio</a:t>
            </a:r>
            <a:r>
              <a:rPr lang="en-US" sz="2400" b="1" dirty="0">
                <a:solidFill>
                  <a:srgbClr val="7030A0"/>
                </a:solidFill>
              </a:rPr>
              <a:t> calculations, or both</a:t>
            </a:r>
          </a:p>
          <a:p>
            <a:pPr marL="457200" indent="-457200">
              <a:buAutoNum type="alphaLcParenBoth"/>
            </a:pPr>
            <a:endParaRPr lang="en-US" sz="2400" b="1" dirty="0">
              <a:solidFill>
                <a:srgbClr val="7030A0"/>
              </a:solidFill>
            </a:endParaRPr>
          </a:p>
          <a:p>
            <a:pPr marL="457200" indent="-457200">
              <a:buAutoNum type="alphaLcParenBoth"/>
            </a:pPr>
            <a:r>
              <a:rPr lang="en-US" sz="2400" b="1" dirty="0">
                <a:solidFill>
                  <a:srgbClr val="7030A0"/>
                </a:solidFill>
              </a:rPr>
              <a:t>Forces computed by </a:t>
            </a:r>
            <a:r>
              <a:rPr lang="en-US" sz="2400" b="1" i="1" dirty="0">
                <a:solidFill>
                  <a:srgbClr val="7030A0"/>
                </a:solidFill>
              </a:rPr>
              <a:t>ab initio</a:t>
            </a:r>
            <a:r>
              <a:rPr lang="en-US" sz="2400" b="1" dirty="0">
                <a:solidFill>
                  <a:srgbClr val="7030A0"/>
                </a:solidFill>
              </a:rPr>
              <a:t> calculations at each configuration as simulation is run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15FA48B-4AFB-0D4F-9734-E719DA4DB175}"/>
                  </a:ext>
                </a:extLst>
              </p:cNvPr>
              <p:cNvSpPr txBox="1"/>
              <p:nvPr/>
            </p:nvSpPr>
            <p:spPr>
              <a:xfrm>
                <a:off x="6642671" y="1165444"/>
                <a:ext cx="3891298" cy="64928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</m:den>
                      </m:f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15FA48B-4AFB-0D4F-9734-E719DA4DB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2671" y="1165444"/>
                <a:ext cx="3891298" cy="649280"/>
              </a:xfrm>
              <a:prstGeom prst="rect">
                <a:avLst/>
              </a:prstGeom>
              <a:blipFill>
                <a:blip r:embed="rId2"/>
                <a:stretch>
                  <a:fillRect t="-5660" b="-5660"/>
                </a:stretch>
              </a:blipFill>
              <a:ln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5A3B5142-570F-334F-BA33-9E600653A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514" y="3915668"/>
            <a:ext cx="5230812" cy="2942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147E9BE-0299-D44D-81F5-AB6533B4C2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39115"/>
            <a:ext cx="4257675" cy="316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270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D867D-78B0-C04E-A2E9-4E06C21E2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882307"/>
            <a:ext cx="9329738" cy="80645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Overview of what we will do!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866E0-D212-3D48-97A0-CFBD3B23A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588" y="2309814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Compute potential at a range of separations for HF using </a:t>
            </a:r>
            <a:r>
              <a:rPr lang="en-US" i="1" dirty="0"/>
              <a:t>ab initio </a:t>
            </a:r>
            <a:r>
              <a:rPr lang="en-US" dirty="0"/>
              <a:t>methods with psi4numpy</a:t>
            </a:r>
          </a:p>
          <a:p>
            <a:r>
              <a:rPr lang="en-US" dirty="0"/>
              <a:t>Fit potential to a spline using </a:t>
            </a:r>
            <a:r>
              <a:rPr lang="en-US" dirty="0" err="1"/>
              <a:t>scipy</a:t>
            </a:r>
            <a:r>
              <a:rPr lang="en-US" dirty="0"/>
              <a:t> – permits us to compute potential at arbitrary separations </a:t>
            </a:r>
          </a:p>
          <a:p>
            <a:r>
              <a:rPr lang="en-US" dirty="0"/>
              <a:t>Differentiate spline using </a:t>
            </a:r>
            <a:r>
              <a:rPr lang="en-US" dirty="0" err="1"/>
              <a:t>scipy</a:t>
            </a:r>
            <a:r>
              <a:rPr lang="en-US" dirty="0"/>
              <a:t> – permits us to compute the force at arbitrary separations</a:t>
            </a:r>
          </a:p>
          <a:p>
            <a:r>
              <a:rPr lang="en-US" dirty="0"/>
              <a:t>Implement and validate Velocity Verlet integrator</a:t>
            </a:r>
          </a:p>
          <a:p>
            <a:r>
              <a:rPr lang="en-US" dirty="0"/>
              <a:t>Simulate HF’s vibrational motion with a model and </a:t>
            </a:r>
            <a:r>
              <a:rPr lang="en-US" i="1" dirty="0"/>
              <a:t>ab initio</a:t>
            </a:r>
            <a:r>
              <a:rPr lang="en-US" dirty="0"/>
              <a:t> potential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E54DC7-CAA3-7443-B683-129670CA5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8213" y="261251"/>
            <a:ext cx="2614613" cy="204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7787</TotalTime>
  <Words>305</Words>
  <Application>Microsoft Macintosh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 Unicode MS</vt:lpstr>
      <vt:lpstr>Arial</vt:lpstr>
      <vt:lpstr>Calibri</vt:lpstr>
      <vt:lpstr>Calibri Light</vt:lpstr>
      <vt:lpstr>Cambria Math</vt:lpstr>
      <vt:lpstr>Office Theme</vt:lpstr>
      <vt:lpstr>Jay Foley Assistant Professor Department of Chemistry William Paterson University </vt:lpstr>
      <vt:lpstr>PowerPoint Presentation</vt:lpstr>
      <vt:lpstr>PowerPoint Presentation</vt:lpstr>
      <vt:lpstr>PowerPoint Presentation</vt:lpstr>
      <vt:lpstr>PowerPoint Presentation</vt:lpstr>
      <vt:lpstr>Overview of what we will do!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92</cp:revision>
  <dcterms:created xsi:type="dcterms:W3CDTF">2016-04-26T19:51:40Z</dcterms:created>
  <dcterms:modified xsi:type="dcterms:W3CDTF">2019-06-12T10:42:40Z</dcterms:modified>
</cp:coreProperties>
</file>

<file path=docProps/thumbnail.jpeg>
</file>